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2" r:id="rId8"/>
    <p:sldId id="261" r:id="rId9"/>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3" d="100"/>
          <a:sy n="133" d="100"/>
        </p:scale>
        <p:origin x="-984"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68A25B62-D4DD-4F52-AE96-AFD85ADCB037}" type="datetimeFigureOut">
              <a:rPr lang="lv-LV" smtClean="0"/>
              <a:t>2016.10.21.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180487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68A25B62-D4DD-4F52-AE96-AFD85ADCB037}" type="datetimeFigureOut">
              <a:rPr lang="lv-LV" smtClean="0"/>
              <a:t>2016.10.21.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1335400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68A25B62-D4DD-4F52-AE96-AFD85ADCB037}" type="datetimeFigureOut">
              <a:rPr lang="lv-LV" smtClean="0"/>
              <a:t>2016.10.21.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3878031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68A25B62-D4DD-4F52-AE96-AFD85ADCB037}" type="datetimeFigureOut">
              <a:rPr lang="lv-LV" smtClean="0"/>
              <a:t>2016.10.21.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222853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25B62-D4DD-4F52-AE96-AFD85ADCB037}" type="datetimeFigureOut">
              <a:rPr lang="lv-LV" smtClean="0"/>
              <a:t>2016.10.21.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109901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68A25B62-D4DD-4F52-AE96-AFD85ADCB037}" type="datetimeFigureOut">
              <a:rPr lang="lv-LV" smtClean="0"/>
              <a:t>2016.10.21.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2160774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68A25B62-D4DD-4F52-AE96-AFD85ADCB037}" type="datetimeFigureOut">
              <a:rPr lang="lv-LV" smtClean="0"/>
              <a:t>2016.10.21.</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680546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68A25B62-D4DD-4F52-AE96-AFD85ADCB037}" type="datetimeFigureOut">
              <a:rPr lang="lv-LV" smtClean="0"/>
              <a:t>2016.10.21.</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654701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25B62-D4DD-4F52-AE96-AFD85ADCB037}" type="datetimeFigureOut">
              <a:rPr lang="lv-LV" smtClean="0"/>
              <a:t>2016.10.21.</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1852295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25B62-D4DD-4F52-AE96-AFD85ADCB037}" type="datetimeFigureOut">
              <a:rPr lang="lv-LV" smtClean="0"/>
              <a:t>2016.10.21.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270626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25B62-D4DD-4F52-AE96-AFD85ADCB037}" type="datetimeFigureOut">
              <a:rPr lang="lv-LV" smtClean="0"/>
              <a:t>2016.10.21.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AA2B0E7E-2746-4A95-8DE1-EDFD73B9A140}" type="slidenum">
              <a:rPr lang="lv-LV" smtClean="0"/>
              <a:t>‹#›</a:t>
            </a:fld>
            <a:endParaRPr lang="lv-LV"/>
          </a:p>
        </p:txBody>
      </p:sp>
    </p:spTree>
    <p:extLst>
      <p:ext uri="{BB962C8B-B14F-4D97-AF65-F5344CB8AC3E}">
        <p14:creationId xmlns:p14="http://schemas.microsoft.com/office/powerpoint/2010/main" val="3280068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25B62-D4DD-4F52-AE96-AFD85ADCB037}" type="datetimeFigureOut">
              <a:rPr lang="lv-LV" smtClean="0"/>
              <a:t>2016.10.21.</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B0E7E-2746-4A95-8DE1-EDFD73B9A140}" type="slidenum">
              <a:rPr lang="lv-LV" smtClean="0"/>
              <a:t>‹#›</a:t>
            </a:fld>
            <a:endParaRPr lang="lv-LV"/>
          </a:p>
        </p:txBody>
      </p:sp>
    </p:spTree>
    <p:extLst>
      <p:ext uri="{BB962C8B-B14F-4D97-AF65-F5344CB8AC3E}">
        <p14:creationId xmlns:p14="http://schemas.microsoft.com/office/powerpoint/2010/main" val="1513010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090663"/>
          </a:xfrm>
        </p:spPr>
        <p:txBody>
          <a:bodyPr>
            <a:normAutofit fontScale="90000"/>
          </a:bodyPr>
          <a:lstStyle/>
          <a:p>
            <a:r>
              <a:rPr lang="lv-LV" sz="2200" dirty="0" smtClean="0"/>
              <a:t/>
            </a:r>
            <a:br>
              <a:rPr lang="lv-LV" sz="2200" dirty="0" smtClean="0"/>
            </a:br>
            <a:r>
              <a:rPr lang="lv-LV" sz="2200" dirty="0"/>
              <a:t/>
            </a:r>
            <a:br>
              <a:rPr lang="lv-LV" sz="2200" dirty="0"/>
            </a:br>
            <a:r>
              <a:rPr lang="lv-LV" sz="2200" dirty="0" smtClean="0"/>
              <a:t/>
            </a:r>
            <a:br>
              <a:rPr lang="lv-LV" sz="2200" dirty="0" smtClean="0"/>
            </a:br>
            <a:r>
              <a:rPr lang="lv-LV" sz="2200" dirty="0"/>
              <a:t/>
            </a:r>
            <a:br>
              <a:rPr lang="lv-LV" sz="2200" dirty="0"/>
            </a:br>
            <a:r>
              <a:rPr lang="lv-LV" sz="2200" dirty="0" smtClean="0"/>
              <a:t/>
            </a:r>
            <a:br>
              <a:rPr lang="lv-LV" sz="2200" dirty="0" smtClean="0"/>
            </a:br>
            <a:r>
              <a:rPr lang="lv-LV" sz="2200" dirty="0" smtClean="0"/>
              <a:t/>
            </a:r>
            <a:br>
              <a:rPr lang="lv-LV" sz="2200" dirty="0" smtClean="0"/>
            </a:br>
            <a:r>
              <a:rPr lang="lv-LV" sz="2200" dirty="0" smtClean="0"/>
              <a:t>LATVIJAS </a:t>
            </a:r>
            <a:r>
              <a:rPr lang="lv-LV" sz="2200" dirty="0" smtClean="0"/>
              <a:t>PAŠVALDĪBU SAVIENĪBA</a:t>
            </a:r>
            <a:br>
              <a:rPr lang="lv-LV" sz="2200" dirty="0" smtClean="0"/>
            </a:br>
            <a:r>
              <a:rPr lang="lv-LV" sz="2200" dirty="0" smtClean="0"/>
              <a:t>„Kapacitātes stiprināšana un institucionālā sadarbība starp Latvijas un Norvēģijas valsts institūcijām, vietējām un reģionālām iestādēm” </a:t>
            </a:r>
            <a:r>
              <a:rPr lang="lv-LV" dirty="0" smtClean="0"/>
              <a:t/>
            </a:r>
            <a:br>
              <a:rPr lang="lv-LV" dirty="0" smtClean="0"/>
            </a:br>
            <a:r>
              <a:rPr lang="lv-LV" sz="2200" dirty="0" smtClean="0"/>
              <a:t>NFI projekts “Lietpratīga pārvaldība un Latvijas pašvaldību veiktspējas uzlabošana”  tīkls T3-1</a:t>
            </a:r>
            <a:br>
              <a:rPr lang="lv-LV" sz="2200" dirty="0" smtClean="0"/>
            </a:br>
            <a:r>
              <a:rPr lang="lv-LV" sz="2200" dirty="0"/>
              <a:t/>
            </a:r>
            <a:br>
              <a:rPr lang="lv-LV" sz="2200" dirty="0"/>
            </a:br>
            <a:r>
              <a:rPr lang="lv-LV" sz="2200" dirty="0" smtClean="0"/>
              <a:t/>
            </a:r>
            <a:br>
              <a:rPr lang="lv-LV" sz="2200" dirty="0" smtClean="0"/>
            </a:br>
            <a:r>
              <a:rPr lang="lv-LV" sz="3600" dirty="0" smtClean="0"/>
              <a:t>ĀDAŽU NOVADA DOMES SAIMNIECĪBAS UN INFRASRUKTŪRAS DAĻAS TERITORIĀLĀS APSAIMNIEKOŠANAS MODEĻA REFORMAS IZSTRĀDE </a:t>
            </a:r>
            <a:r>
              <a:rPr lang="lv-LV" sz="2200" dirty="0" smtClean="0"/>
              <a:t/>
            </a:r>
            <a:br>
              <a:rPr lang="lv-LV" sz="2200" dirty="0" smtClean="0"/>
            </a:br>
            <a:r>
              <a:rPr lang="lv-LV" sz="2200" dirty="0" smtClean="0"/>
              <a:t/>
            </a:r>
            <a:br>
              <a:rPr lang="lv-LV" sz="2200" dirty="0" smtClean="0"/>
            </a:br>
            <a:r>
              <a:rPr lang="lv-LV" sz="2200" dirty="0" smtClean="0"/>
              <a:t>Rundāle, 26.10.2016</a:t>
            </a:r>
            <a:endParaRPr lang="lv-LV" sz="2200" dirty="0"/>
          </a:p>
        </p:txBody>
      </p:sp>
      <p:sp>
        <p:nvSpPr>
          <p:cNvPr id="3" name="Subtitle 2"/>
          <p:cNvSpPr>
            <a:spLocks noGrp="1"/>
          </p:cNvSpPr>
          <p:nvPr>
            <p:ph type="subTitle" idx="1"/>
          </p:nvPr>
        </p:nvSpPr>
        <p:spPr/>
        <p:txBody>
          <a:bodyPr>
            <a:normAutofit/>
          </a:bodyPr>
          <a:lstStyle/>
          <a:p>
            <a:r>
              <a:rPr lang="lv-LV" dirty="0" smtClean="0"/>
              <a:t> </a:t>
            </a:r>
            <a:endParaRPr lang="lv-LV"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0"/>
            <a:ext cx="1573213" cy="157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293071"/>
            <a:ext cx="1008112" cy="119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1844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116632"/>
            <a:ext cx="9036496" cy="3046988"/>
          </a:xfrm>
          <a:prstGeom prst="rect">
            <a:avLst/>
          </a:prstGeom>
        </p:spPr>
        <p:txBody>
          <a:bodyPr wrap="square">
            <a:spAutoFit/>
          </a:bodyPr>
          <a:lstStyle/>
          <a:p>
            <a:r>
              <a:rPr lang="lv-LV" sz="2400" b="1" u="sng" dirty="0"/>
              <a:t>Tēmas izvēle</a:t>
            </a:r>
            <a:r>
              <a:rPr lang="lv-LV" sz="2400" b="1" u="sng" dirty="0" smtClean="0"/>
              <a:t>:</a:t>
            </a:r>
            <a:endParaRPr lang="lv-LV" sz="2000" dirty="0"/>
          </a:p>
          <a:p>
            <a:pPr marL="342900" indent="-342900">
              <a:buFont typeface="Arial" pitchFamily="34" charset="0"/>
              <a:buChar char="•"/>
            </a:pPr>
            <a:r>
              <a:rPr lang="lv-LV" sz="2400" dirty="0" smtClean="0"/>
              <a:t>Esošais </a:t>
            </a:r>
            <a:r>
              <a:rPr lang="lv-LV" sz="2400" dirty="0"/>
              <a:t>apsaimniekošanas modelis nav efektīvs, jo nenodrošina pašvaldības dienestu operatīvu rīcību situācijās, kad risinājums nepieciešams nekavējoties</a:t>
            </a:r>
            <a:r>
              <a:rPr lang="lv-LV" sz="2400" dirty="0" smtClean="0"/>
              <a:t>;</a:t>
            </a:r>
          </a:p>
          <a:p>
            <a:pPr marL="342900" indent="-342900">
              <a:buFont typeface="Arial" pitchFamily="34" charset="0"/>
              <a:buChar char="•"/>
            </a:pPr>
            <a:r>
              <a:rPr lang="lv-LV" sz="2400" dirty="0" smtClean="0"/>
              <a:t>Ārpakalpojumu </a:t>
            </a:r>
            <a:r>
              <a:rPr lang="lv-LV" sz="2400" dirty="0"/>
              <a:t>skaits tuvu 100%;</a:t>
            </a:r>
          </a:p>
          <a:p>
            <a:pPr marL="342900" indent="-342900">
              <a:buFont typeface="Arial" pitchFamily="34" charset="0"/>
              <a:buChar char="•"/>
            </a:pPr>
            <a:r>
              <a:rPr lang="lv-LV" sz="2400" dirty="0"/>
              <a:t>Ļoti liels iepirkumu skaits (2016.gadā plānots 237gb</a:t>
            </a:r>
            <a:r>
              <a:rPr lang="lv-LV" sz="2400" dirty="0" smtClean="0"/>
              <a:t>.);</a:t>
            </a:r>
            <a:endParaRPr lang="lv-LV" sz="2400" dirty="0"/>
          </a:p>
          <a:p>
            <a:pPr marL="342900" indent="-342900">
              <a:buFont typeface="Arial" pitchFamily="34" charset="0"/>
              <a:buChar char="•"/>
            </a:pPr>
            <a:r>
              <a:rPr lang="lv-LV" sz="2400" dirty="0"/>
              <a:t>Pašvaldībai nav nekādu savu resursu lai risinātu problēmas novada sakopšanā.</a:t>
            </a:r>
          </a:p>
        </p:txBody>
      </p:sp>
      <p:sp>
        <p:nvSpPr>
          <p:cNvPr id="4" name="Rectangle 3"/>
          <p:cNvSpPr/>
          <p:nvPr/>
        </p:nvSpPr>
        <p:spPr>
          <a:xfrm>
            <a:off x="53752" y="3163620"/>
            <a:ext cx="9144000" cy="2677656"/>
          </a:xfrm>
          <a:prstGeom prst="rect">
            <a:avLst/>
          </a:prstGeom>
        </p:spPr>
        <p:txBody>
          <a:bodyPr wrap="square">
            <a:spAutoFit/>
          </a:bodyPr>
          <a:lstStyle/>
          <a:p>
            <a:r>
              <a:rPr lang="lv-LV" sz="2400" b="1" u="sng" dirty="0"/>
              <a:t>Mērķis</a:t>
            </a:r>
            <a:r>
              <a:rPr lang="lv-LV" sz="2400" b="1" u="sng" dirty="0" smtClean="0"/>
              <a:t>:</a:t>
            </a:r>
            <a:endParaRPr lang="lv-LV" sz="2400" dirty="0"/>
          </a:p>
          <a:p>
            <a:pPr marL="342900" indent="-342900">
              <a:buFont typeface="Arial" pitchFamily="34" charset="0"/>
              <a:buChar char="•"/>
            </a:pPr>
            <a:r>
              <a:rPr lang="lv-LV" sz="2400" dirty="0"/>
              <a:t>Salīdzināt viena ārpakalpojuma ekonomisko litderību  ar modeli kurā, pašvaldībā darbā tiks pieņemti savi darbinieki un nopirkta sava </a:t>
            </a:r>
            <a:r>
              <a:rPr lang="lv-LV" sz="2400" dirty="0" smtClean="0"/>
              <a:t>tehnika;</a:t>
            </a:r>
            <a:endParaRPr lang="lv-LV" sz="2400" dirty="0"/>
          </a:p>
          <a:p>
            <a:pPr marL="342900" indent="-342900">
              <a:buFont typeface="Arial" pitchFamily="34" charset="0"/>
              <a:buChar char="•"/>
            </a:pPr>
            <a:r>
              <a:rPr lang="lv-LV" sz="2400" dirty="0"/>
              <a:t>Uz pētijuma pamata izstrādāt Ādažu novada domes Saimniecības un infrastruktūras daļas teritoriālās apsaimniekošanas modeļa reformas I etapu.</a:t>
            </a:r>
          </a:p>
        </p:txBody>
      </p:sp>
      <p:sp>
        <p:nvSpPr>
          <p:cNvPr id="5" name="Rectangle 4"/>
          <p:cNvSpPr/>
          <p:nvPr/>
        </p:nvSpPr>
        <p:spPr>
          <a:xfrm>
            <a:off x="557300" y="5949280"/>
            <a:ext cx="8136904" cy="461665"/>
          </a:xfrm>
          <a:prstGeom prst="rect">
            <a:avLst/>
          </a:prstGeom>
        </p:spPr>
        <p:txBody>
          <a:bodyPr wrap="square">
            <a:spAutoFit/>
          </a:bodyPr>
          <a:lstStyle/>
          <a:p>
            <a:r>
              <a:rPr lang="lv-LV" sz="2400" b="1" dirty="0"/>
              <a:t>Projekta iztrādei tika izmantoti Ādažu novada domes dati.</a:t>
            </a:r>
            <a:endParaRPr lang="lv-LV" sz="2400" dirty="0"/>
          </a:p>
        </p:txBody>
      </p:sp>
    </p:spTree>
    <p:extLst>
      <p:ext uri="{BB962C8B-B14F-4D97-AF65-F5344CB8AC3E}">
        <p14:creationId xmlns:p14="http://schemas.microsoft.com/office/powerpoint/2010/main" val="279716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0701"/>
            <a:ext cx="9143999" cy="6894195"/>
          </a:xfrm>
          <a:prstGeom prst="rect">
            <a:avLst/>
          </a:prstGeom>
        </p:spPr>
        <p:txBody>
          <a:bodyPr wrap="square">
            <a:spAutoFit/>
          </a:bodyPr>
          <a:lstStyle/>
          <a:p>
            <a:r>
              <a:rPr lang="lv-LV" sz="2200" b="1" u="sng" dirty="0"/>
              <a:t>Grūtības izstrādājot un virzot projektu</a:t>
            </a:r>
            <a:r>
              <a:rPr lang="lv-LV" sz="2200" b="1" dirty="0"/>
              <a:t>:</a:t>
            </a:r>
            <a:endParaRPr lang="lv-LV" sz="2200" dirty="0"/>
          </a:p>
          <a:p>
            <a:r>
              <a:rPr lang="lv-LV" sz="2200" dirty="0"/>
              <a:t>Politiķu un domes darbinieku pretestība – jo ”ārpakalpojums vienmēr ir lētāks un izdevīgāks</a:t>
            </a:r>
            <a:r>
              <a:rPr lang="lv-LV" sz="2200" dirty="0" smtClean="0"/>
              <a:t>”.</a:t>
            </a:r>
          </a:p>
          <a:p>
            <a:endParaRPr lang="lv-LV" sz="2200" dirty="0"/>
          </a:p>
          <a:p>
            <a:r>
              <a:rPr lang="lv-LV" sz="2200" b="1" u="sng" dirty="0"/>
              <a:t>Ieguvumi no projekta:</a:t>
            </a:r>
            <a:endParaRPr lang="lv-LV" sz="2200" dirty="0"/>
          </a:p>
          <a:p>
            <a:pPr marL="342900" indent="-342900">
              <a:buFont typeface="Arial" pitchFamily="34" charset="0"/>
              <a:buChar char="•"/>
            </a:pPr>
            <a:r>
              <a:rPr lang="lv-LV" sz="2200" dirty="0"/>
              <a:t>Tika izstrādāts un tagad tiek realizēts reformas 1.etaps jauna teritoriālās apsaimniekošanas modeļa izveidei;</a:t>
            </a:r>
          </a:p>
          <a:p>
            <a:pPr marL="342900" indent="-342900">
              <a:buFont typeface="Arial" pitchFamily="34" charset="0"/>
              <a:buChar char="•"/>
            </a:pPr>
            <a:r>
              <a:rPr lang="lv-LV" sz="2200" dirty="0"/>
              <a:t>Tiks turpināts darbs pie projekta nākamajiem etapiem ar gala mērķi izveidot pašvaldības aģentūru, kura pārņemtu visus ekonomiski lietderīgus pašvaldībai ārpakalpojumus. </a:t>
            </a:r>
            <a:endParaRPr lang="lv-LV" sz="2200" dirty="0" smtClean="0"/>
          </a:p>
          <a:p>
            <a:pPr marL="342900" indent="-342900">
              <a:buFont typeface="Arial" pitchFamily="34" charset="0"/>
              <a:buChar char="•"/>
            </a:pPr>
            <a:endParaRPr lang="lv-LV" sz="2200" dirty="0"/>
          </a:p>
          <a:p>
            <a:r>
              <a:rPr lang="lv-LV" sz="2200" b="1" u="sng" dirty="0"/>
              <a:t>Politiķu reakcija:</a:t>
            </a:r>
            <a:endParaRPr lang="lv-LV" sz="2200" dirty="0"/>
          </a:p>
          <a:p>
            <a:pPr marL="342900" indent="-342900">
              <a:buFont typeface="Arial" pitchFamily="34" charset="0"/>
              <a:buChar char="•"/>
            </a:pPr>
            <a:r>
              <a:rPr lang="lv-LV" sz="2200" dirty="0"/>
              <a:t>Negaidīti atturīga un inerta attieksme jautājumā, kurš var nest jau otrajā projekta realizēšanas gadā ap 100 000,00 Eur </a:t>
            </a:r>
            <a:r>
              <a:rPr lang="lv-LV" sz="2200" dirty="0" smtClean="0"/>
              <a:t>ekonomijas;</a:t>
            </a:r>
            <a:endParaRPr lang="lv-LV" sz="2200" dirty="0"/>
          </a:p>
          <a:p>
            <a:pPr marL="342900" indent="-342900">
              <a:buFont typeface="Arial" pitchFamily="34" charset="0"/>
              <a:buChar char="•"/>
            </a:pPr>
            <a:r>
              <a:rPr lang="lv-LV" sz="2200" dirty="0"/>
              <a:t>Var būt reakcija uz to, ka  esošā līguma laikā (3 gadi) nevienam neināca prātā doma veikt analoģiskus aprēķinus un apšaubīt līguma ekonomisko lietderību</a:t>
            </a:r>
            <a:r>
              <a:rPr lang="lv-LV" sz="2200" dirty="0" smtClean="0"/>
              <a:t>.</a:t>
            </a:r>
          </a:p>
          <a:p>
            <a:pPr marL="342900" indent="-342900">
              <a:buFont typeface="Arial" pitchFamily="34" charset="0"/>
              <a:buChar char="•"/>
            </a:pPr>
            <a:endParaRPr lang="lv-LV" sz="2200" dirty="0"/>
          </a:p>
          <a:p>
            <a:r>
              <a:rPr lang="lv-LV" sz="2200" b="1" u="sng" dirty="0"/>
              <a:t>Turpmākās sadarbības forma ar LPS </a:t>
            </a:r>
            <a:r>
              <a:rPr lang="lv-LV" sz="2200" b="1" dirty="0"/>
              <a:t>:</a:t>
            </a:r>
            <a:endParaRPr lang="lv-LV" sz="2200" dirty="0"/>
          </a:p>
          <a:p>
            <a:r>
              <a:rPr lang="lv-LV" sz="2200"/>
              <a:t>Piedalīšanās </a:t>
            </a:r>
            <a:r>
              <a:rPr lang="lv-LV" sz="2200" smtClean="0"/>
              <a:t>semināros un komunikācijas ar LPS darbinieliem </a:t>
            </a:r>
            <a:endParaRPr lang="lv-LV" sz="2200" dirty="0"/>
          </a:p>
        </p:txBody>
      </p:sp>
    </p:spTree>
    <p:extLst>
      <p:ext uri="{BB962C8B-B14F-4D97-AF65-F5344CB8AC3E}">
        <p14:creationId xmlns:p14="http://schemas.microsoft.com/office/powerpoint/2010/main" val="2305370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146" y="260648"/>
            <a:ext cx="9032854" cy="2308324"/>
          </a:xfrm>
          <a:prstGeom prst="rect">
            <a:avLst/>
          </a:prstGeom>
        </p:spPr>
        <p:txBody>
          <a:bodyPr wrap="square">
            <a:spAutoFit/>
          </a:bodyPr>
          <a:lstStyle/>
          <a:p>
            <a:r>
              <a:rPr lang="lv-LV" sz="2400" b="1" u="sng" dirty="0" smtClean="0"/>
              <a:t>Problēma:</a:t>
            </a:r>
          </a:p>
          <a:p>
            <a:endParaRPr lang="lv-LV" sz="2400" b="1" u="sng" dirty="0" smtClean="0"/>
          </a:p>
          <a:p>
            <a:pPr marL="342900" indent="-342900">
              <a:buFont typeface="Arial" pitchFamily="34" charset="0"/>
              <a:buChar char="•"/>
            </a:pPr>
            <a:r>
              <a:rPr lang="lv-LV" sz="2400" dirty="0" smtClean="0"/>
              <a:t>Teritoriju </a:t>
            </a:r>
            <a:r>
              <a:rPr lang="lv-LV" sz="2400" dirty="0"/>
              <a:t>apsaimnekošanas modelis, kāds </a:t>
            </a:r>
            <a:r>
              <a:rPr lang="lv-LV" sz="2400" dirty="0" smtClean="0"/>
              <a:t>izveidojies </a:t>
            </a:r>
            <a:r>
              <a:rPr lang="lv-LV" sz="2400" dirty="0"/>
              <a:t>Ādažu novadā ir unikāls modelis Latvijas mērogā, jo tuvu 100% darbu tiek veikti ārpakalpojumā. </a:t>
            </a:r>
            <a:endParaRPr lang="lv-LV" sz="2400" dirty="0" smtClean="0"/>
          </a:p>
          <a:p>
            <a:pPr marL="342900" indent="-342900">
              <a:buFont typeface="Arial" pitchFamily="34" charset="0"/>
              <a:buChar char="•"/>
            </a:pPr>
            <a:r>
              <a:rPr lang="lv-LV" sz="2400" dirty="0" smtClean="0"/>
              <a:t>Pašvaldībai nav savas pašvaldības apsaimniekošanas aģentūras </a:t>
            </a:r>
            <a:endParaRPr lang="lv-LV" sz="2400" dirty="0"/>
          </a:p>
        </p:txBody>
      </p:sp>
      <p:sp>
        <p:nvSpPr>
          <p:cNvPr id="3" name="Rectangle 2"/>
          <p:cNvSpPr/>
          <p:nvPr/>
        </p:nvSpPr>
        <p:spPr>
          <a:xfrm>
            <a:off x="81430" y="3212976"/>
            <a:ext cx="9032853" cy="3416320"/>
          </a:xfrm>
          <a:prstGeom prst="rect">
            <a:avLst/>
          </a:prstGeom>
        </p:spPr>
        <p:txBody>
          <a:bodyPr wrap="square">
            <a:spAutoFit/>
          </a:bodyPr>
          <a:lstStyle/>
          <a:p>
            <a:r>
              <a:rPr lang="lv-LV" sz="2400" u="sng" dirty="0" smtClean="0"/>
              <a:t>Domes speciālistu veiktā saimniecības darbu analīze Saimniecības bloka reformas ietvaros uzrāda vēl citas nepilnības</a:t>
            </a:r>
            <a:r>
              <a:rPr lang="lv-LV" sz="2400" dirty="0" smtClean="0"/>
              <a:t>:</a:t>
            </a:r>
          </a:p>
          <a:p>
            <a:endParaRPr lang="lv-LV" sz="2400" dirty="0" smtClean="0"/>
          </a:p>
          <a:p>
            <a:pPr marL="342900" indent="-342900">
              <a:buFont typeface="Arial" pitchFamily="34" charset="0"/>
              <a:buChar char="•"/>
            </a:pPr>
            <a:r>
              <a:rPr lang="lv-LV" sz="2400" dirty="0" smtClean="0"/>
              <a:t>daudzos gadījumos apsaimniekošanas sistēma ārpakalpojuma modelī nav efektīva un nav arī no finanšu viedokļa lētāka;</a:t>
            </a:r>
          </a:p>
          <a:p>
            <a:pPr marL="342900" indent="-342900">
              <a:buFont typeface="Arial" pitchFamily="34" charset="0"/>
              <a:buChar char="•"/>
            </a:pPr>
            <a:r>
              <a:rPr lang="lv-LV" sz="2400" dirty="0"/>
              <a:t>k</a:t>
            </a:r>
            <a:r>
              <a:rPr lang="lv-LV" sz="2400" dirty="0" smtClean="0"/>
              <a:t>opējais iepirkumu apjoms pašvaldība ir nesamērīgi pieaudzis</a:t>
            </a:r>
          </a:p>
          <a:p>
            <a:pPr marL="342900" indent="-342900">
              <a:buFont typeface="Arial" pitchFamily="34" charset="0"/>
              <a:buChar char="•"/>
            </a:pPr>
            <a:r>
              <a:rPr lang="lv-LV" sz="2400" dirty="0" smtClean="0"/>
              <a:t>tiek kavēts darbu plāns, izpildes  termiņi</a:t>
            </a:r>
          </a:p>
          <a:p>
            <a:pPr marL="342900" indent="-342900">
              <a:buFont typeface="Arial" pitchFamily="34" charset="0"/>
              <a:buChar char="•"/>
            </a:pPr>
            <a:r>
              <a:rPr lang="lv-LV" sz="2400" dirty="0"/>
              <a:t>p</a:t>
            </a:r>
            <a:r>
              <a:rPr lang="lv-LV" sz="2400" dirty="0" smtClean="0"/>
              <a:t>akalpojumu sniedzēju darba kvalitāte ne vienmēr ir apmierinoša. </a:t>
            </a:r>
          </a:p>
          <a:p>
            <a:endParaRPr lang="lv-LV" sz="2400" dirty="0"/>
          </a:p>
        </p:txBody>
      </p:sp>
    </p:spTree>
    <p:extLst>
      <p:ext uri="{BB962C8B-B14F-4D97-AF65-F5344CB8AC3E}">
        <p14:creationId xmlns:p14="http://schemas.microsoft.com/office/powerpoint/2010/main" val="1856763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95034145"/>
              </p:ext>
            </p:extLst>
          </p:nvPr>
        </p:nvGraphicFramePr>
        <p:xfrm>
          <a:off x="251520" y="1062021"/>
          <a:ext cx="8568952" cy="5760720"/>
        </p:xfrm>
        <a:graphic>
          <a:graphicData uri="http://schemas.openxmlformats.org/drawingml/2006/table">
            <a:tbl>
              <a:tblPr firstRow="1" firstCol="1" bandRow="1">
                <a:tableStyleId>{5C22544A-7EE6-4342-B048-85BDC9FD1C3A}</a:tableStyleId>
              </a:tblPr>
              <a:tblGrid>
                <a:gridCol w="576064"/>
                <a:gridCol w="3489766"/>
                <a:gridCol w="110634"/>
                <a:gridCol w="499691"/>
                <a:gridCol w="3892797"/>
              </a:tblGrid>
              <a:tr h="161642">
                <a:tc>
                  <a:txBody>
                    <a:bodyPr/>
                    <a:lstStyle/>
                    <a:p>
                      <a:pPr algn="ctr">
                        <a:lnSpc>
                          <a:spcPct val="150000"/>
                        </a:lnSpc>
                        <a:spcAft>
                          <a:spcPts val="0"/>
                        </a:spcAft>
                      </a:pPr>
                      <a:r>
                        <a:rPr lang="lv-LV" sz="1400" dirty="0">
                          <a:effectLst/>
                        </a:rPr>
                        <a:t>+/-</a:t>
                      </a:r>
                      <a:endParaRPr lang="lv-LV" sz="1400" dirty="0">
                        <a:effectLst/>
                        <a:latin typeface="Times New Roman"/>
                        <a:ea typeface="Calibri"/>
                      </a:endParaRPr>
                    </a:p>
                  </a:txBody>
                  <a:tcPr marL="34637" marR="34637" marT="0" marB="0"/>
                </a:tc>
                <a:tc>
                  <a:txBody>
                    <a:bodyPr/>
                    <a:lstStyle/>
                    <a:p>
                      <a:pPr algn="ctr">
                        <a:lnSpc>
                          <a:spcPct val="150000"/>
                        </a:lnSpc>
                        <a:spcAft>
                          <a:spcPts val="0"/>
                        </a:spcAft>
                      </a:pPr>
                      <a:r>
                        <a:rPr lang="lv-LV" sz="1400" dirty="0">
                          <a:effectLst/>
                        </a:rPr>
                        <a:t>Ārpakalpojums</a:t>
                      </a:r>
                      <a:endParaRPr lang="lv-LV" sz="1400" dirty="0">
                        <a:effectLst/>
                        <a:latin typeface="Times New Roman"/>
                        <a:ea typeface="Calibri"/>
                      </a:endParaRPr>
                    </a:p>
                  </a:txBody>
                  <a:tcPr marL="34637" marR="34637" marT="0" marB="0"/>
                </a:tc>
                <a:tc>
                  <a:txBody>
                    <a:bodyPr/>
                    <a:lstStyle/>
                    <a:p>
                      <a:pPr algn="ctr">
                        <a:lnSpc>
                          <a:spcPct val="150000"/>
                        </a:lnSpc>
                        <a:spcAft>
                          <a:spcPts val="0"/>
                        </a:spcAft>
                      </a:pPr>
                      <a:r>
                        <a:rPr lang="lv-LV" sz="1400">
                          <a:effectLst/>
                        </a:rPr>
                        <a:t> </a:t>
                      </a:r>
                      <a:endParaRPr lang="lv-LV" sz="1400">
                        <a:effectLst/>
                        <a:latin typeface="Times New Roman"/>
                        <a:ea typeface="Calibri"/>
                      </a:endParaRPr>
                    </a:p>
                  </a:txBody>
                  <a:tcPr marL="34637" marR="34637" marT="0" marB="0"/>
                </a:tc>
                <a:tc>
                  <a:txBody>
                    <a:bodyPr/>
                    <a:lstStyle/>
                    <a:p>
                      <a:pPr algn="ctr">
                        <a:lnSpc>
                          <a:spcPct val="150000"/>
                        </a:lnSpc>
                        <a:spcAft>
                          <a:spcPts val="0"/>
                        </a:spcAft>
                      </a:pPr>
                      <a:r>
                        <a:rPr lang="lv-LV" sz="1400">
                          <a:effectLst/>
                        </a:rPr>
                        <a:t>+/-</a:t>
                      </a:r>
                      <a:endParaRPr lang="lv-LV" sz="1400">
                        <a:effectLst/>
                        <a:latin typeface="Times New Roman"/>
                        <a:ea typeface="Calibri"/>
                      </a:endParaRPr>
                    </a:p>
                  </a:txBody>
                  <a:tcPr marL="34637" marR="34637" marT="0" marB="0"/>
                </a:tc>
                <a:tc>
                  <a:txBody>
                    <a:bodyPr/>
                    <a:lstStyle/>
                    <a:p>
                      <a:pPr algn="ctr">
                        <a:lnSpc>
                          <a:spcPct val="150000"/>
                        </a:lnSpc>
                        <a:spcAft>
                          <a:spcPts val="0"/>
                        </a:spcAft>
                      </a:pPr>
                      <a:r>
                        <a:rPr lang="lv-LV" sz="1400">
                          <a:effectLst/>
                        </a:rPr>
                        <a:t>SID pašu spēkiem</a:t>
                      </a:r>
                      <a:endParaRPr lang="lv-LV" sz="1400">
                        <a:effectLst/>
                        <a:latin typeface="Times New Roman"/>
                        <a:ea typeface="Calibri"/>
                      </a:endParaRPr>
                    </a:p>
                  </a:txBody>
                  <a:tcPr marL="34637" marR="34637" marT="0" marB="0"/>
                </a:tc>
              </a:tr>
              <a:tr h="4364321">
                <a:tc>
                  <a:txBody>
                    <a:bodyPr/>
                    <a:lstStyle/>
                    <a:p>
                      <a:pPr marL="228600" algn="just">
                        <a:lnSpc>
                          <a:spcPct val="150000"/>
                        </a:lnSpc>
                        <a:spcAft>
                          <a:spcPts val="0"/>
                        </a:spcAft>
                      </a:pPr>
                      <a:r>
                        <a:rPr lang="lv-LV" sz="1400">
                          <a:effectLst/>
                        </a:rPr>
                        <a:t>-</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a:t>
                      </a:r>
                    </a:p>
                    <a:p>
                      <a:pPr marL="228600" algn="just">
                        <a:lnSpc>
                          <a:spcPct val="150000"/>
                        </a:lnSpc>
                        <a:spcAft>
                          <a:spcPts val="0"/>
                        </a:spcAft>
                      </a:pPr>
                      <a:r>
                        <a:rPr lang="lv-LV" sz="1400">
                          <a:effectLst/>
                        </a:rPr>
                        <a:t> </a:t>
                      </a:r>
                    </a:p>
                    <a:p>
                      <a:pPr marL="228600" algn="just">
                        <a:lnSpc>
                          <a:spcPct val="150000"/>
                        </a:lnSpc>
                        <a:spcAft>
                          <a:spcPts val="0"/>
                        </a:spcAft>
                      </a:pPr>
                      <a:r>
                        <a:rPr lang="lv-LV" sz="1400">
                          <a:effectLst/>
                        </a:rPr>
                        <a:t>-</a:t>
                      </a:r>
                      <a:endParaRPr lang="lv-LV" sz="1400">
                        <a:effectLst/>
                        <a:latin typeface="Times New Roman"/>
                        <a:ea typeface="Calibri"/>
                      </a:endParaRPr>
                    </a:p>
                  </a:txBody>
                  <a:tcPr marL="34637" marR="34637" marT="0" marB="0"/>
                </a:tc>
                <a:tc>
                  <a:txBody>
                    <a:bodyPr/>
                    <a:lstStyle/>
                    <a:p>
                      <a:pPr marL="342900" lvl="0" indent="-342900" algn="just">
                        <a:lnSpc>
                          <a:spcPct val="150000"/>
                        </a:lnSpc>
                        <a:spcAft>
                          <a:spcPts val="0"/>
                        </a:spcAft>
                        <a:buFont typeface="Times New Roman"/>
                        <a:buChar char="-"/>
                      </a:pPr>
                      <a:r>
                        <a:rPr lang="lv-LV" sz="1400" dirty="0">
                          <a:effectLst/>
                        </a:rPr>
                        <a:t>augstākas izmaksas;</a:t>
                      </a:r>
                    </a:p>
                    <a:p>
                      <a:pPr marL="457200" algn="just">
                        <a:lnSpc>
                          <a:spcPct val="150000"/>
                        </a:lnSpc>
                        <a:spcAft>
                          <a:spcPts val="0"/>
                        </a:spcAft>
                      </a:pPr>
                      <a:r>
                        <a:rPr lang="lv-LV" sz="1400" dirty="0">
                          <a:effectLst/>
                        </a:rPr>
                        <a:t> </a:t>
                      </a:r>
                    </a:p>
                    <a:p>
                      <a:pPr marL="342900" lvl="0" indent="-342900" algn="just">
                        <a:lnSpc>
                          <a:spcPct val="150000"/>
                        </a:lnSpc>
                        <a:spcAft>
                          <a:spcPts val="0"/>
                        </a:spcAft>
                        <a:buFont typeface="Times New Roman"/>
                        <a:buChar char="-"/>
                      </a:pPr>
                      <a:r>
                        <a:rPr lang="lv-LV" sz="1400" dirty="0">
                          <a:effectLst/>
                        </a:rPr>
                        <a:t>uzņēmuma administrēts pakalpojums;</a:t>
                      </a:r>
                    </a:p>
                    <a:p>
                      <a:pPr marL="457200" algn="just">
                        <a:lnSpc>
                          <a:spcPct val="150000"/>
                        </a:lnSpc>
                        <a:spcAft>
                          <a:spcPts val="0"/>
                        </a:spcAft>
                      </a:pPr>
                      <a:r>
                        <a:rPr lang="lv-LV" sz="1400" dirty="0">
                          <a:effectLst/>
                        </a:rPr>
                        <a:t> </a:t>
                      </a:r>
                    </a:p>
                    <a:p>
                      <a:pPr marL="342900" lvl="0" indent="-342900" algn="just">
                        <a:lnSpc>
                          <a:spcPct val="150000"/>
                        </a:lnSpc>
                        <a:spcAft>
                          <a:spcPts val="0"/>
                        </a:spcAft>
                        <a:buFont typeface="Times New Roman"/>
                        <a:buChar char="-"/>
                      </a:pPr>
                      <a:r>
                        <a:rPr lang="lv-LV" sz="1400" dirty="0">
                          <a:effectLst/>
                        </a:rPr>
                        <a:t>uz līguma pamata „garantēta” saistību izpilde;</a:t>
                      </a:r>
                    </a:p>
                    <a:p>
                      <a:pPr marL="342900" lvl="0" indent="-342900" algn="just">
                        <a:lnSpc>
                          <a:spcPct val="150000"/>
                        </a:lnSpc>
                        <a:spcAft>
                          <a:spcPts val="0"/>
                        </a:spcAft>
                        <a:buFont typeface="Times New Roman"/>
                        <a:buChar char="-"/>
                      </a:pPr>
                      <a:r>
                        <a:rPr lang="lv-LV" sz="1400" dirty="0">
                          <a:effectLst/>
                        </a:rPr>
                        <a:t>gadījumā, ja pēkšņi esam spiesti izbeigt līgumu- ilgu laiku nevarēsim nomainīt pakalpojuma sniedzēju, jo būs nepieciešams ilgs iepirkuma process;</a:t>
                      </a:r>
                    </a:p>
                    <a:p>
                      <a:pPr marL="342900" lvl="0" indent="-342900" algn="just">
                        <a:lnSpc>
                          <a:spcPct val="150000"/>
                        </a:lnSpc>
                        <a:spcAft>
                          <a:spcPts val="0"/>
                        </a:spcAft>
                        <a:buFont typeface="Times New Roman"/>
                        <a:buChar char="-"/>
                      </a:pPr>
                      <a:r>
                        <a:rPr lang="lv-LV" sz="1400" dirty="0">
                          <a:effectLst/>
                        </a:rPr>
                        <a:t>zemāka operativitāte;</a:t>
                      </a:r>
                    </a:p>
                    <a:p>
                      <a:pPr marL="342900" lvl="0" indent="-342900" algn="just">
                        <a:lnSpc>
                          <a:spcPct val="150000"/>
                        </a:lnSpc>
                        <a:spcAft>
                          <a:spcPts val="0"/>
                        </a:spcAft>
                        <a:buFont typeface="Times New Roman"/>
                        <a:buChar char="-"/>
                      </a:pPr>
                      <a:r>
                        <a:rPr lang="lv-LV" sz="1400" dirty="0">
                          <a:effectLst/>
                        </a:rPr>
                        <a:t>darbojas iepriekš strikti ietverta darba uzdevuma ietvaros;</a:t>
                      </a:r>
                      <a:endParaRPr lang="lv-LV" sz="1400" dirty="0">
                        <a:effectLst/>
                        <a:latin typeface="Times New Roman"/>
                        <a:ea typeface="Calibri"/>
                      </a:endParaRPr>
                    </a:p>
                  </a:txBody>
                  <a:tcPr marL="34637" marR="34637" marT="0" marB="0"/>
                </a:tc>
                <a:tc>
                  <a:txBody>
                    <a:bodyPr/>
                    <a:lstStyle/>
                    <a:p>
                      <a:pPr marL="228600" algn="just">
                        <a:lnSpc>
                          <a:spcPct val="150000"/>
                        </a:lnSpc>
                        <a:spcAft>
                          <a:spcPts val="0"/>
                        </a:spcAft>
                      </a:pPr>
                      <a:r>
                        <a:rPr lang="lv-LV" sz="1400" dirty="0">
                          <a:effectLst/>
                        </a:rPr>
                        <a:t> </a:t>
                      </a:r>
                      <a:endParaRPr lang="lv-LV" sz="1400" dirty="0">
                        <a:effectLst/>
                        <a:latin typeface="Times New Roman"/>
                        <a:ea typeface="Calibri"/>
                      </a:endParaRPr>
                    </a:p>
                  </a:txBody>
                  <a:tcPr marL="34637" marR="34637" marT="0" marB="0"/>
                </a:tc>
                <a:tc>
                  <a:txBody>
                    <a:bodyPr/>
                    <a:lstStyle/>
                    <a:p>
                      <a:pPr marL="228600" algn="just">
                        <a:lnSpc>
                          <a:spcPct val="150000"/>
                        </a:lnSpc>
                        <a:spcAft>
                          <a:spcPts val="0"/>
                        </a:spcAft>
                      </a:pPr>
                      <a:r>
                        <a:rPr lang="lv-LV" sz="1400" dirty="0">
                          <a:effectLst/>
                        </a:rPr>
                        <a:t>+</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 </a:t>
                      </a:r>
                    </a:p>
                    <a:p>
                      <a:pPr marL="228600" algn="just">
                        <a:lnSpc>
                          <a:spcPct val="150000"/>
                        </a:lnSpc>
                        <a:spcAft>
                          <a:spcPts val="0"/>
                        </a:spcAft>
                      </a:pPr>
                      <a:r>
                        <a:rPr lang="lv-LV" sz="1400" dirty="0">
                          <a:effectLst/>
                        </a:rPr>
                        <a:t> </a:t>
                      </a:r>
                      <a:endParaRPr lang="lv-LV" sz="1400" dirty="0">
                        <a:effectLst/>
                        <a:latin typeface="Times New Roman"/>
                        <a:ea typeface="Calibri"/>
                      </a:endParaRPr>
                    </a:p>
                  </a:txBody>
                  <a:tcPr marL="34637" marR="34637" marT="0" marB="0"/>
                </a:tc>
                <a:tc>
                  <a:txBody>
                    <a:bodyPr/>
                    <a:lstStyle/>
                    <a:p>
                      <a:pPr marL="342900" lvl="0" indent="-342900" algn="just">
                        <a:lnSpc>
                          <a:spcPct val="150000"/>
                        </a:lnSpc>
                        <a:spcAft>
                          <a:spcPts val="0"/>
                        </a:spcAft>
                        <a:buFont typeface="Times New Roman"/>
                        <a:buChar char="-"/>
                      </a:pPr>
                      <a:r>
                        <a:rPr lang="lv-LV" sz="1400" dirty="0">
                          <a:effectLst/>
                        </a:rPr>
                        <a:t>zemākas izmaksas jau ar otro reformas gadu;</a:t>
                      </a:r>
                    </a:p>
                    <a:p>
                      <a:pPr marL="457200" algn="just">
                        <a:lnSpc>
                          <a:spcPct val="150000"/>
                        </a:lnSpc>
                        <a:spcAft>
                          <a:spcPts val="0"/>
                        </a:spcAft>
                      </a:pPr>
                      <a:r>
                        <a:rPr lang="lv-LV" sz="1400" dirty="0">
                          <a:effectLst/>
                        </a:rPr>
                        <a:t> </a:t>
                      </a:r>
                    </a:p>
                    <a:p>
                      <a:pPr marL="342900" lvl="0" indent="-342900" algn="just">
                        <a:lnSpc>
                          <a:spcPct val="150000"/>
                        </a:lnSpc>
                        <a:spcAft>
                          <a:spcPts val="0"/>
                        </a:spcAft>
                        <a:buFont typeface="Times New Roman"/>
                        <a:buChar char="-"/>
                      </a:pPr>
                      <a:r>
                        <a:rPr lang="lv-LV" sz="1400" dirty="0">
                          <a:effectLst/>
                        </a:rPr>
                        <a:t>pašiem jāorganizē, jāvada un jākontrolē darbu izpildi;</a:t>
                      </a:r>
                    </a:p>
                    <a:p>
                      <a:pPr algn="just">
                        <a:lnSpc>
                          <a:spcPct val="150000"/>
                        </a:lnSpc>
                        <a:spcAft>
                          <a:spcPts val="0"/>
                        </a:spcAft>
                      </a:pPr>
                      <a:r>
                        <a:rPr lang="lv-LV" sz="1400" dirty="0">
                          <a:effectLst/>
                        </a:rPr>
                        <a:t> </a:t>
                      </a:r>
                    </a:p>
                    <a:p>
                      <a:pPr marL="342900" lvl="0" indent="-342900" algn="just">
                        <a:lnSpc>
                          <a:spcPct val="150000"/>
                        </a:lnSpc>
                        <a:spcAft>
                          <a:spcPts val="0"/>
                        </a:spcAft>
                        <a:buFont typeface="Times New Roman"/>
                        <a:buChar char="-"/>
                      </a:pPr>
                      <a:r>
                        <a:rPr lang="lv-LV" sz="1400" dirty="0">
                          <a:effectLst/>
                        </a:rPr>
                        <a:t>operatīva reaģēšana un spēja pēc nepieciešamības ātri izmainīt darba uzdevumus;</a:t>
                      </a:r>
                    </a:p>
                    <a:p>
                      <a:pPr algn="just">
                        <a:lnSpc>
                          <a:spcPct val="150000"/>
                        </a:lnSpc>
                        <a:spcAft>
                          <a:spcPts val="0"/>
                        </a:spcAft>
                      </a:pPr>
                      <a:r>
                        <a:rPr lang="lv-LV" sz="1400" dirty="0">
                          <a:effectLst/>
                        </a:rPr>
                        <a:t> </a:t>
                      </a:r>
                    </a:p>
                    <a:p>
                      <a:pPr marL="342900" lvl="0" indent="-342900" algn="just">
                        <a:lnSpc>
                          <a:spcPct val="150000"/>
                        </a:lnSpc>
                        <a:spcAft>
                          <a:spcPts val="0"/>
                        </a:spcAft>
                        <a:buFont typeface="Times New Roman"/>
                        <a:buChar char="-"/>
                      </a:pPr>
                      <a:r>
                        <a:rPr lang="lv-LV" sz="1400" dirty="0">
                          <a:effectLst/>
                        </a:rPr>
                        <a:t>plaša spektra pakalpojumu nodrošināšana novada iedzīvotājiem;</a:t>
                      </a:r>
                    </a:p>
                    <a:p>
                      <a:pPr marL="342900" lvl="0" indent="-342900" algn="just">
                        <a:lnSpc>
                          <a:spcPct val="150000"/>
                        </a:lnSpc>
                        <a:spcAft>
                          <a:spcPts val="0"/>
                        </a:spcAft>
                        <a:buFont typeface="Times New Roman"/>
                        <a:buChar char="-"/>
                      </a:pPr>
                      <a:r>
                        <a:rPr lang="lv-LV" sz="1400" dirty="0">
                          <a:effectLst/>
                        </a:rPr>
                        <a:t>līdzīga rakstura izpildītāju centralizācija</a:t>
                      </a:r>
                    </a:p>
                    <a:p>
                      <a:pPr marL="457200" algn="just">
                        <a:lnSpc>
                          <a:spcPct val="150000"/>
                        </a:lnSpc>
                        <a:spcAft>
                          <a:spcPts val="0"/>
                        </a:spcAft>
                      </a:pPr>
                      <a:r>
                        <a:rPr lang="lv-LV" sz="1400" dirty="0">
                          <a:effectLst/>
                        </a:rPr>
                        <a:t> </a:t>
                      </a:r>
                      <a:endParaRPr lang="lv-LV" sz="1400" dirty="0">
                        <a:effectLst/>
                        <a:latin typeface="Times New Roman"/>
                        <a:ea typeface="Calibri"/>
                      </a:endParaRPr>
                    </a:p>
                  </a:txBody>
                  <a:tcPr marL="34637" marR="34637" marT="0" marB="0"/>
                </a:tc>
              </a:tr>
            </a:tbl>
          </a:graphicData>
        </a:graphic>
      </p:graphicFrame>
      <p:sp>
        <p:nvSpPr>
          <p:cNvPr id="3" name="Rectangle 1"/>
          <p:cNvSpPr>
            <a:spLocks noChangeArrowheads="1"/>
          </p:cNvSpPr>
          <p:nvPr/>
        </p:nvSpPr>
        <p:spPr bwMode="auto">
          <a:xfrm>
            <a:off x="1339384" y="217185"/>
            <a:ext cx="64652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Ādažu novada domes SID reformas priekšrocības un trūkumi</a:t>
            </a:r>
            <a:endParaRPr kumimoji="0" lang="lv-LV"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85082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286" y="0"/>
            <a:ext cx="9036496" cy="6863417"/>
          </a:xfrm>
          <a:prstGeom prst="rect">
            <a:avLst/>
          </a:prstGeom>
        </p:spPr>
        <p:txBody>
          <a:bodyPr wrap="square">
            <a:spAutoFit/>
          </a:bodyPr>
          <a:lstStyle/>
          <a:p>
            <a:r>
              <a:rPr lang="lv-LV" sz="2200" b="1" u="sng" dirty="0" smtClean="0"/>
              <a:t>Reformas būtība</a:t>
            </a:r>
            <a:r>
              <a:rPr lang="lv-LV" sz="2200" dirty="0" smtClean="0"/>
              <a:t>.</a:t>
            </a:r>
          </a:p>
          <a:p>
            <a:r>
              <a:rPr lang="lv-LV" sz="2200" dirty="0" smtClean="0"/>
              <a:t>SID piedāvā alternatīvu variantu, kurš atļaus ilgtermiņā (sākot jau ar otru reformas gadu) ekonomēt līdzekļus, kā arī uzlabot pakalpojumu kvalitāti un reaģēšanas ātrumu, kā arī operatīvi izmainīt sniedzamo pakalpojumu vietu un apjomu.</a:t>
            </a:r>
          </a:p>
          <a:p>
            <a:r>
              <a:rPr lang="lv-LV" sz="2200" dirty="0" smtClean="0"/>
              <a:t> SID saviem spēkiem spēs ātri reaģēt uz iedzīvotāju isniegumiem, kā arī operatīvi novērst kritiskās situācijas ziemā. </a:t>
            </a:r>
          </a:p>
          <a:p>
            <a:r>
              <a:rPr lang="lv-LV" sz="2200" dirty="0" smtClean="0"/>
              <a:t>Sākot ar pirmo gadu pakalpojumu pieaugums sasniegs 15-20%. </a:t>
            </a:r>
          </a:p>
          <a:p>
            <a:endParaRPr lang="lv-LV" sz="2200" dirty="0" smtClean="0"/>
          </a:p>
          <a:p>
            <a:r>
              <a:rPr lang="lv-LV" sz="2200" dirty="0" smtClean="0"/>
              <a:t>Lai varētu realizēt SID reorganizāciju ir nepieciešams:</a:t>
            </a:r>
          </a:p>
          <a:p>
            <a:r>
              <a:rPr lang="lv-LV" sz="2200" dirty="0" smtClean="0"/>
              <a:t>•	iepirkt tehniku - 2 traktori un 2 raideri ar aprīkojimu - nepieciešamās investīcijas - 120 000 EUR (plānotā amortizācija - 5 gadi);</a:t>
            </a:r>
          </a:p>
          <a:p>
            <a:r>
              <a:rPr lang="lv-LV" sz="2200" dirty="0" smtClean="0"/>
              <a:t>•	tehnikas apkopes un remonta izdevumi – 8400 EUR;</a:t>
            </a:r>
          </a:p>
          <a:p>
            <a:r>
              <a:rPr lang="lv-LV" sz="2200" dirty="0" smtClean="0"/>
              <a:t>•	degviela jaunai tehnikai - 30 000 EUR gadā;</a:t>
            </a:r>
          </a:p>
          <a:p>
            <a:r>
              <a:rPr lang="lv-LV" sz="2200" dirty="0" smtClean="0"/>
              <a:t>•	pieņemt darbiniekus, kuri izpildīs šos darbus - algas 76 269 EUR gadā;</a:t>
            </a:r>
          </a:p>
          <a:p>
            <a:r>
              <a:rPr lang="lv-LV" sz="2200" dirty="0" smtClean="0"/>
              <a:t>•	atalgojums esošajiem darbiniekiem lai vadītu jaunus darbiniekus, kā arī strādniekiem par virsstundām ziemā - 36 000 EUR;</a:t>
            </a:r>
          </a:p>
          <a:p>
            <a:r>
              <a:rPr lang="lv-LV" sz="2200" dirty="0" smtClean="0"/>
              <a:t>•	izmantot bijušo ĀPP autobusu, kuru nevar pārdot;</a:t>
            </a:r>
          </a:p>
          <a:p>
            <a:r>
              <a:rPr lang="lv-LV" sz="2200" dirty="0" smtClean="0"/>
              <a:t>•	izveidot jaunu SID bāzi (Kadagas katlu mājā) tehnikas glabāšanai un darbinieku ģerbtuvēm un tt.- investīcijas - 40 000 EUR.</a:t>
            </a:r>
            <a:endParaRPr lang="lv-LV" sz="2200" dirty="0"/>
          </a:p>
        </p:txBody>
      </p:sp>
    </p:spTree>
    <p:extLst>
      <p:ext uri="{BB962C8B-B14F-4D97-AF65-F5344CB8AC3E}">
        <p14:creationId xmlns:p14="http://schemas.microsoft.com/office/powerpoint/2010/main" val="1487335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5846"/>
            <a:ext cx="8712968" cy="5847755"/>
          </a:xfrm>
          <a:prstGeom prst="rect">
            <a:avLst/>
          </a:prstGeom>
        </p:spPr>
        <p:txBody>
          <a:bodyPr wrap="square">
            <a:spAutoFit/>
          </a:bodyPr>
          <a:lstStyle/>
          <a:p>
            <a:r>
              <a:rPr lang="lv-LV" sz="2200" b="1" dirty="0"/>
              <a:t>Darbinieku funkciju sadalīšana</a:t>
            </a:r>
            <a:r>
              <a:rPr lang="lv-LV" sz="2200" b="1" dirty="0" smtClean="0"/>
              <a:t>.</a:t>
            </a:r>
          </a:p>
          <a:p>
            <a:endParaRPr lang="lv-LV" sz="2200" dirty="0"/>
          </a:p>
          <a:p>
            <a:r>
              <a:rPr lang="lv-LV" sz="2200" dirty="0"/>
              <a:t>     Ar 2016.gadu plānots pieņemt darbā sekojošos darbiniekus:</a:t>
            </a:r>
          </a:p>
          <a:p>
            <a:pPr marL="342900" indent="-342900">
              <a:buFont typeface="Arial" pitchFamily="34" charset="0"/>
              <a:buChar char="•"/>
            </a:pPr>
            <a:r>
              <a:rPr lang="lv-LV" sz="2200" dirty="0"/>
              <a:t>traktoristi - 3 cilv. ( traktori + raideri)</a:t>
            </a:r>
          </a:p>
          <a:p>
            <a:pPr marL="342900" indent="-342900">
              <a:buFont typeface="Arial" pitchFamily="34" charset="0"/>
              <a:buChar char="•"/>
            </a:pPr>
            <a:r>
              <a:rPr lang="lv-LV" sz="2200" dirty="0"/>
              <a:t>strādnieki - 7 cilv.  (raideri + trimmeri + citi darbi)</a:t>
            </a:r>
          </a:p>
          <a:p>
            <a:pPr marL="342900" indent="-342900">
              <a:buFont typeface="Arial" pitchFamily="34" charset="0"/>
              <a:buChar char="•"/>
            </a:pPr>
            <a:r>
              <a:rPr lang="lv-LV" sz="2200" dirty="0"/>
              <a:t>lietvedis -1 (palīdzēs esošajiem SID specialistiem projektu vadīšanā)</a:t>
            </a:r>
          </a:p>
          <a:p>
            <a:r>
              <a:rPr lang="lv-LV" sz="2200" dirty="0"/>
              <a:t>Viens no šiem darbiniekiem, būs brigadieris, kurš koordinēs darbus un brauks ar autobusu. </a:t>
            </a:r>
            <a:endParaRPr lang="lv-LV" sz="2200" dirty="0" smtClean="0"/>
          </a:p>
          <a:p>
            <a:r>
              <a:rPr lang="lv-LV" sz="2200" dirty="0" smtClean="0"/>
              <a:t>     </a:t>
            </a:r>
            <a:r>
              <a:rPr lang="lv-LV" sz="2200" dirty="0"/>
              <a:t>Vispārējā vadība visam teritorijas uzkopšanas blokam tiks uzdota SID vadītāja vietniekam.</a:t>
            </a:r>
          </a:p>
          <a:p>
            <a:r>
              <a:rPr lang="lv-LV" sz="2200" dirty="0"/>
              <a:t>    Ikdienas darba uzdevumus un kontroli par viņu izpildi veiks esošais automobiļa vadītājs-sagādnieks, kuram papildinās amata aprakstu un izmainīs amatu</a:t>
            </a:r>
            <a:r>
              <a:rPr lang="lv-LV" sz="2200" dirty="0" smtClean="0"/>
              <a:t>.</a:t>
            </a:r>
          </a:p>
          <a:p>
            <a:endParaRPr lang="lv-LV" sz="2200" dirty="0"/>
          </a:p>
          <a:p>
            <a:r>
              <a:rPr lang="lv-LV" sz="2200" b="1" dirty="0"/>
              <a:t>     Visas izmaksas algām tiks ņemtas no līdzšinējā ārpakalpojuma līguma līdzekļiem, novirzot tos aprakstītajai iekšpakalpojuma organizēšanai, tādējādi nepalielinot saimniecisko darbu bāzes līmeni.</a:t>
            </a:r>
            <a:endParaRPr lang="lv-LV" sz="2200" dirty="0"/>
          </a:p>
        </p:txBody>
      </p:sp>
    </p:spTree>
    <p:extLst>
      <p:ext uri="{BB962C8B-B14F-4D97-AF65-F5344CB8AC3E}">
        <p14:creationId xmlns:p14="http://schemas.microsoft.com/office/powerpoint/2010/main" val="1970097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424936" cy="2677656"/>
          </a:xfrm>
          <a:prstGeom prst="rect">
            <a:avLst/>
          </a:prstGeom>
        </p:spPr>
        <p:txBody>
          <a:bodyPr wrap="square">
            <a:spAutoFit/>
          </a:bodyPr>
          <a:lstStyle/>
          <a:p>
            <a:r>
              <a:rPr lang="lv-LV" sz="2400" b="1" dirty="0"/>
              <a:t>Nepieciešamās investīcijas 2016.gadā</a:t>
            </a:r>
            <a:r>
              <a:rPr lang="lv-LV" sz="2400" b="1" dirty="0" smtClean="0"/>
              <a:t>.</a:t>
            </a:r>
          </a:p>
          <a:p>
            <a:endParaRPr lang="lv-LV" sz="2400" dirty="0"/>
          </a:p>
          <a:p>
            <a:r>
              <a:rPr lang="lv-LV" sz="2400" dirty="0"/>
              <a:t>     Lai varētu realizēt Ādažu novada domes SID reformas pirmo etapu 2016.gada budžetā ir nepieciešami sekojošas investīcijas:</a:t>
            </a:r>
          </a:p>
          <a:p>
            <a:pPr lvl="0"/>
            <a:r>
              <a:rPr lang="lv-LV" sz="2400" dirty="0"/>
              <a:t>traktoru un raideru iepirkums – 120 000 EUR</a:t>
            </a:r>
          </a:p>
          <a:p>
            <a:pPr lvl="0"/>
            <a:r>
              <a:rPr lang="lv-LV" sz="2400" dirty="0"/>
              <a:t>SID bāzes (saimn. telpu) izveidošana – 20 000 EUR (un 20 000 EUR 2017.gadā)</a:t>
            </a:r>
          </a:p>
        </p:txBody>
      </p:sp>
      <p:sp>
        <p:nvSpPr>
          <p:cNvPr id="3" name="Rectangle 2"/>
          <p:cNvSpPr/>
          <p:nvPr/>
        </p:nvSpPr>
        <p:spPr>
          <a:xfrm>
            <a:off x="323528" y="3717032"/>
            <a:ext cx="8280920" cy="2308324"/>
          </a:xfrm>
          <a:prstGeom prst="rect">
            <a:avLst/>
          </a:prstGeom>
        </p:spPr>
        <p:txBody>
          <a:bodyPr wrap="square">
            <a:spAutoFit/>
          </a:bodyPr>
          <a:lstStyle/>
          <a:p>
            <a:r>
              <a:rPr lang="lv-LV" sz="2400" b="1" dirty="0" smtClean="0"/>
              <a:t>Reformas ietekme uz esošo budžetu.</a:t>
            </a:r>
          </a:p>
          <a:p>
            <a:endParaRPr lang="lv-LV" sz="2400" dirty="0" smtClean="0"/>
          </a:p>
          <a:p>
            <a:r>
              <a:rPr lang="lv-LV" sz="2400" dirty="0" smtClean="0"/>
              <a:t>     Pirmajā gadā būs nepieciešamas papildus  investīcijas salīdzinot ar SIA TEHHE līgumu  </a:t>
            </a:r>
            <a:r>
              <a:rPr lang="lv-LV" sz="2400" b="1" dirty="0" smtClean="0"/>
              <a:t>68 650 EUR </a:t>
            </a:r>
            <a:r>
              <a:rPr lang="lv-LV" sz="2400" dirty="0" smtClean="0"/>
              <a:t> apmērā. Otrajā reformas gadā ekonomija sastādīs  </a:t>
            </a:r>
            <a:r>
              <a:rPr lang="lv-LV" sz="2400" b="1" dirty="0" smtClean="0"/>
              <a:t>74 843 EUR gadā</a:t>
            </a:r>
            <a:r>
              <a:rPr lang="lv-LV" sz="2400" dirty="0" smtClean="0"/>
              <a:t>. Ar trešo reformas gadu ekonomija jau veidos </a:t>
            </a:r>
            <a:r>
              <a:rPr lang="lv-LV" sz="2400" b="1" dirty="0" smtClean="0"/>
              <a:t>94 843 EUR gadā</a:t>
            </a:r>
            <a:r>
              <a:rPr lang="lv-LV" sz="2400" dirty="0" smtClean="0"/>
              <a:t>.</a:t>
            </a:r>
            <a:endParaRPr lang="lv-LV" sz="2400" dirty="0"/>
          </a:p>
        </p:txBody>
      </p:sp>
    </p:spTree>
    <p:extLst>
      <p:ext uri="{BB962C8B-B14F-4D97-AF65-F5344CB8AC3E}">
        <p14:creationId xmlns:p14="http://schemas.microsoft.com/office/powerpoint/2010/main" val="2707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538</Words>
  <Application>Microsoft Office PowerPoint</Application>
  <PresentationFormat>On-screen Show (4:3)</PresentationFormat>
  <Paragraphs>122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LATVIJAS PAŠVALDĪBU SAVIENĪBA „Kapacitātes stiprināšana un institucionālā sadarbība starp Latvijas un Norvēģijas valsts institūcijām, vietējām un reģionālām iestādēm”  NFI projekts “Lietpratīga pārvaldība un Latvijas pašvaldību veiktspējas uzlabošana”  tīkls T3-1   ĀDAŽU NOVADA DOMES SAIMNIECĪBAS UN INFRASRUKTŪRAS DAĻAS TERITORIĀLĀS APSAIMNIEKOŠANAS MODEĻA REFORMAS IZSTRĀDE   Rundāle, 26.10.2016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LATVIJAS PAŠVALDĪBU SAVIENĪBA „Kapacitātes stiprināšana un institucionālā sadarbība starp Latvijas un Norvēģijas valsts institūcijām, vietējām un reģionālām iestādēm”  NFI projekts “Lietpratīga pārvaldība un Latvijas pašvaldību veiktspējas uzlabošana”  tīkls T3-1</dc:title>
  <dc:creator>Juris Antonovs</dc:creator>
  <cp:lastModifiedBy>Juris Antonovs</cp:lastModifiedBy>
  <cp:revision>13</cp:revision>
  <dcterms:created xsi:type="dcterms:W3CDTF">2016-04-14T06:46:33Z</dcterms:created>
  <dcterms:modified xsi:type="dcterms:W3CDTF">2016-10-21T11:00:05Z</dcterms:modified>
</cp:coreProperties>
</file>